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85" r:id="rId4"/>
    <p:sldId id="279" r:id="rId5"/>
    <p:sldId id="280" r:id="rId6"/>
    <p:sldId id="284" r:id="rId7"/>
    <p:sldId id="283" r:id="rId8"/>
    <p:sldId id="281" r:id="rId9"/>
    <p:sldId id="262" r:id="rId10"/>
    <p:sldId id="287" r:id="rId11"/>
    <p:sldId id="277" r:id="rId12"/>
    <p:sldId id="276" r:id="rId13"/>
    <p:sldId id="261" r:id="rId14"/>
    <p:sldId id="269" r:id="rId15"/>
    <p:sldId id="273" r:id="rId16"/>
    <p:sldId id="270" r:id="rId17"/>
    <p:sldId id="274" r:id="rId18"/>
    <p:sldId id="260" r:id="rId19"/>
    <p:sldId id="286" r:id="rId2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9" autoAdjust="0"/>
  </p:normalViewPr>
  <p:slideViewPr>
    <p:cSldViewPr>
      <p:cViewPr varScale="1">
        <p:scale>
          <a:sx n="81" d="100"/>
          <a:sy n="81" d="100"/>
        </p:scale>
        <p:origin x="-14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201894-4165-46C1-9298-338DA6E25147}" type="datetimeFigureOut">
              <a:rPr lang="sv-SE" smtClean="0"/>
              <a:t>2017-05-02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73E60D-DC46-48F8-86DF-B48C21CC160D}" type="slidenum">
              <a:rPr lang="sv-SE" smtClean="0"/>
              <a:t>‹#›</a:t>
            </a:fld>
            <a:endParaRPr lang="sv-SE"/>
          </a:p>
        </p:txBody>
      </p:sp>
    </p:spTree>
    <p:extLst>
      <p:ext uri="{BB962C8B-B14F-4D97-AF65-F5344CB8AC3E}">
        <p14:creationId xmlns:p14="http://schemas.microsoft.com/office/powerpoint/2010/main" val="25679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FB73E60D-DC46-48F8-86DF-B48C21CC160D}" type="slidenum">
              <a:rPr lang="sv-SE" smtClean="0"/>
              <a:t>5</a:t>
            </a:fld>
            <a:endParaRPr lang="sv-SE"/>
          </a:p>
        </p:txBody>
      </p:sp>
    </p:spTree>
    <p:extLst>
      <p:ext uri="{BB962C8B-B14F-4D97-AF65-F5344CB8AC3E}">
        <p14:creationId xmlns:p14="http://schemas.microsoft.com/office/powerpoint/2010/main" val="154568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Frågor från CE till Yvonne.</a:t>
            </a:r>
          </a:p>
          <a:p>
            <a:endParaRPr lang="sv-SE" dirty="0" smtClean="0"/>
          </a:p>
          <a:p>
            <a:endParaRPr lang="sv-SE" i="1" dirty="0" smtClean="0"/>
          </a:p>
          <a:p>
            <a:r>
              <a:rPr lang="sv-SE" i="0" dirty="0" smtClean="0"/>
              <a:t>CE:</a:t>
            </a:r>
            <a:r>
              <a:rPr lang="sv-SE" i="0" baseline="0" dirty="0" smtClean="0"/>
              <a:t> I t.ex. BBR finns på flera ställen allmänna råd som innehåller upplysningar och hänvisningar, hur ska man se på detta?  </a:t>
            </a:r>
            <a:r>
              <a:rPr lang="sv-SE" baseline="0" dirty="0" smtClean="0"/>
              <a:t>YS svar: inte förbjudet, men något som vi går ifrån allteftersom. Läggs i stället in i vägledningar.</a:t>
            </a:r>
            <a:endParaRPr lang="sv-SE" dirty="0" smtClean="0"/>
          </a:p>
          <a:p>
            <a:endParaRPr lang="sv-SE" dirty="0" smtClean="0"/>
          </a:p>
          <a:p>
            <a:r>
              <a:rPr lang="sv-SE" i="0" dirty="0" smtClean="0"/>
              <a:t>CE</a:t>
            </a:r>
            <a:r>
              <a:rPr lang="sv-SE" i="0" baseline="0" dirty="0" smtClean="0"/>
              <a:t>: Exempel på annat som finns i BBR är att det i allmänna råd anges mått. Hur ska man se på sådana allmänna råd? YS svar …. </a:t>
            </a:r>
            <a:endParaRPr lang="sv-SE" i="0" dirty="0" smtClean="0"/>
          </a:p>
          <a:p>
            <a:endParaRPr lang="sv-SE" i="1" dirty="0" smtClean="0"/>
          </a:p>
          <a:p>
            <a:r>
              <a:rPr lang="sv-SE" dirty="0" smtClean="0"/>
              <a:t>CE: I t.ex. BBR hänvisas i stor omfattning från allmänna råd till standarder. Det är i BBR en bilaga med lång förteckning över standarder som byggreglerna hänvisar till. Hur ska man se på dessa hänvisningar till standarder?  YS svar bl.a. om</a:t>
            </a:r>
            <a:r>
              <a:rPr lang="sv-SE" baseline="0" dirty="0" smtClean="0"/>
              <a:t> kommitté titta på det redan i år, </a:t>
            </a:r>
            <a:r>
              <a:rPr lang="sv-SE" dirty="0" smtClean="0"/>
              <a:t>problem med</a:t>
            </a:r>
            <a:r>
              <a:rPr lang="sv-SE" baseline="0" dirty="0" smtClean="0"/>
              <a:t> kostnad (ev. nämna rättsfall HD beslut 15 mars 2017, Ö 4833-16).</a:t>
            </a:r>
            <a:r>
              <a:rPr lang="sv-SE" dirty="0" smtClean="0"/>
              <a:t> </a:t>
            </a:r>
          </a:p>
          <a:p>
            <a:endParaRPr lang="sv-SE" dirty="0" smtClean="0"/>
          </a:p>
          <a:p>
            <a:endParaRPr lang="sv-SE" i="1"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6</a:t>
            </a:fld>
            <a:endParaRPr lang="sv-SE"/>
          </a:p>
        </p:txBody>
      </p:sp>
    </p:spTree>
    <p:extLst>
      <p:ext uri="{BB962C8B-B14F-4D97-AF65-F5344CB8AC3E}">
        <p14:creationId xmlns:p14="http://schemas.microsoft.com/office/powerpoint/2010/main" val="335564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går vi över till vägledning, vad är då vägledning.</a:t>
            </a:r>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7</a:t>
            </a:fld>
            <a:endParaRPr lang="sv-SE"/>
          </a:p>
        </p:txBody>
      </p:sp>
    </p:spTree>
    <p:extLst>
      <p:ext uri="{BB962C8B-B14F-4D97-AF65-F5344CB8AC3E}">
        <p14:creationId xmlns:p14="http://schemas.microsoft.com/office/powerpoint/2010/main" val="87587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8</a:t>
            </a:fld>
            <a:endParaRPr lang="sv-SE"/>
          </a:p>
        </p:txBody>
      </p:sp>
    </p:spTree>
    <p:extLst>
      <p:ext uri="{BB962C8B-B14F-4D97-AF65-F5344CB8AC3E}">
        <p14:creationId xmlns:p14="http://schemas.microsoft.com/office/powerpoint/2010/main" val="382757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Angående uppdaterat: </a:t>
            </a:r>
          </a:p>
          <a:p>
            <a:endParaRPr lang="sv-SE" baseline="0" dirty="0" smtClean="0"/>
          </a:p>
          <a:p>
            <a:r>
              <a:rPr lang="sv-SE" baseline="0" dirty="0" smtClean="0"/>
              <a:t>Exempel: BBR ändras ofta, viktigt att känna till om regeländringarna. Regellättnader som gjordes 1 juli 2014 om bostadsutformning, har fått signaler om att inte alla känner till det. Viktigt att när regellättnader görs för att möjliggöra fler bostäder att de blir kända. Här kan ni se en film om det ….</a:t>
            </a:r>
          </a:p>
        </p:txBody>
      </p:sp>
      <p:sp>
        <p:nvSpPr>
          <p:cNvPr id="4" name="Platshållare för bildnummer 3"/>
          <p:cNvSpPr>
            <a:spLocks noGrp="1"/>
          </p:cNvSpPr>
          <p:nvPr>
            <p:ph type="sldNum" sz="quarter" idx="10"/>
          </p:nvPr>
        </p:nvSpPr>
        <p:spPr/>
        <p:txBody>
          <a:bodyPr/>
          <a:lstStyle/>
          <a:p>
            <a:fld id="{FB73E60D-DC46-48F8-86DF-B48C21CC160D}" type="slidenum">
              <a:rPr lang="sv-SE" smtClean="0"/>
              <a:t>9</a:t>
            </a:fld>
            <a:endParaRPr lang="sv-SE"/>
          </a:p>
        </p:txBody>
      </p:sp>
    </p:spTree>
    <p:extLst>
      <p:ext uri="{BB962C8B-B14F-4D97-AF65-F5344CB8AC3E}">
        <p14:creationId xmlns:p14="http://schemas.microsoft.com/office/powerpoint/2010/main" val="111372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13</a:t>
            </a:fld>
            <a:endParaRPr lang="sv-SE"/>
          </a:p>
        </p:txBody>
      </p:sp>
    </p:spTree>
    <p:extLst>
      <p:ext uri="{BB962C8B-B14F-4D97-AF65-F5344CB8AC3E}">
        <p14:creationId xmlns:p14="http://schemas.microsoft.com/office/powerpoint/2010/main" val="72246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har</a:t>
            </a:r>
            <a:r>
              <a:rPr lang="sv-SE" baseline="0" dirty="0" smtClean="0"/>
              <a:t> vi jobbat med webbutbildning där tittar på helheten med intressen och krav.</a:t>
            </a:r>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18</a:t>
            </a:fld>
            <a:endParaRPr lang="sv-SE"/>
          </a:p>
        </p:txBody>
      </p:sp>
    </p:spTree>
    <p:extLst>
      <p:ext uri="{BB962C8B-B14F-4D97-AF65-F5344CB8AC3E}">
        <p14:creationId xmlns:p14="http://schemas.microsoft.com/office/powerpoint/2010/main" val="286513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grundutbildning ”Att arbeta med PBL”.</a:t>
            </a:r>
            <a:r>
              <a:rPr lang="sv-SE" sz="1200" kern="1200" dirty="0" smtClean="0">
                <a:solidFill>
                  <a:schemeClr val="tx1"/>
                </a:solidFill>
                <a:effectLst/>
                <a:latin typeface="+mn-lt"/>
                <a:ea typeface="+mn-ea"/>
                <a:cs typeface="+mn-cs"/>
              </a:rPr>
              <a:t> Funnits en tid men nu uppdaterad och uppgraderad.</a:t>
            </a:r>
          </a:p>
          <a:p>
            <a:r>
              <a:rPr lang="sv-SE" sz="1200" kern="1200" dirty="0" smtClean="0">
                <a:solidFill>
                  <a:schemeClr val="tx1"/>
                </a:solidFill>
                <a:effectLst/>
                <a:latin typeface="+mn-lt"/>
                <a:ea typeface="+mn-ea"/>
                <a:cs typeface="+mn-cs"/>
              </a:rPr>
              <a:t>PBL-systemet, lagen/regelhierarki/kopplingar andra lagar, roller och ansvar, intressen och krav. Alla</a:t>
            </a:r>
            <a:r>
              <a:rPr lang="sv-SE" sz="1200" kern="1200" baseline="0" dirty="0" smtClean="0">
                <a:solidFill>
                  <a:schemeClr val="tx1"/>
                </a:solidFill>
                <a:effectLst/>
                <a:latin typeface="+mn-lt"/>
                <a:ea typeface="+mn-ea"/>
                <a:cs typeface="+mn-cs"/>
              </a:rPr>
              <a:t> som jobbar med PBL </a:t>
            </a:r>
            <a:r>
              <a:rPr lang="sv-SE" sz="1200" kern="1200" baseline="0" smtClean="0">
                <a:solidFill>
                  <a:schemeClr val="tx1"/>
                </a:solidFill>
                <a:effectLst/>
                <a:latin typeface="+mn-lt"/>
                <a:ea typeface="+mn-ea"/>
                <a:cs typeface="+mn-cs"/>
              </a:rPr>
              <a:t>inom kommunen är </a:t>
            </a:r>
            <a:r>
              <a:rPr lang="sv-SE" sz="1200" kern="1200" baseline="0" dirty="0" smtClean="0">
                <a:solidFill>
                  <a:schemeClr val="tx1"/>
                </a:solidFill>
                <a:effectLst/>
                <a:latin typeface="+mn-lt"/>
                <a:ea typeface="+mn-ea"/>
                <a:cs typeface="+mn-cs"/>
              </a:rPr>
              <a:t>målgrupp.</a:t>
            </a:r>
            <a:endParaRPr lang="sv-SE" dirty="0"/>
          </a:p>
        </p:txBody>
      </p:sp>
      <p:sp>
        <p:nvSpPr>
          <p:cNvPr id="4" name="Platshållare för bildnummer 3"/>
          <p:cNvSpPr>
            <a:spLocks noGrp="1"/>
          </p:cNvSpPr>
          <p:nvPr>
            <p:ph type="sldNum" sz="quarter" idx="10"/>
          </p:nvPr>
        </p:nvSpPr>
        <p:spPr/>
        <p:txBody>
          <a:bodyPr/>
          <a:lstStyle/>
          <a:p>
            <a:fld id="{FB73E60D-DC46-48F8-86DF-B48C21CC160D}" type="slidenum">
              <a:rPr lang="sv-SE" smtClean="0"/>
              <a:t>19</a:t>
            </a:fld>
            <a:endParaRPr lang="sv-SE"/>
          </a:p>
        </p:txBody>
      </p:sp>
    </p:spTree>
    <p:extLst>
      <p:ext uri="{BB962C8B-B14F-4D97-AF65-F5344CB8AC3E}">
        <p14:creationId xmlns:p14="http://schemas.microsoft.com/office/powerpoint/2010/main" val="1336078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4320000"/>
            <a:ext cx="7772400" cy="1080120"/>
          </a:xfrm>
          <a:prstGeom prst="rect">
            <a:avLst/>
          </a:prstGeom>
        </p:spPr>
        <p:txBody>
          <a:bodyPr anchor="t">
            <a:normAutofit/>
          </a:bodyPr>
          <a:lstStyle>
            <a:lvl1pPr>
              <a:defRPr sz="3200" baseline="0">
                <a:latin typeface="Arial" panose="020B0604020202020204" pitchFamily="34" charset="0"/>
                <a:cs typeface="Arial" panose="020B0604020202020204" pitchFamily="34" charset="0"/>
              </a:defRPr>
            </a:lvl1pPr>
          </a:lstStyle>
          <a:p>
            <a:r>
              <a:rPr lang="sv-SE" dirty="0" smtClean="0"/>
              <a:t>Skriv presentationens </a:t>
            </a:r>
            <a:br>
              <a:rPr lang="sv-SE" dirty="0" smtClean="0"/>
            </a:br>
            <a:r>
              <a:rPr lang="sv-SE" dirty="0" smtClean="0"/>
              <a:t>namn här</a:t>
            </a:r>
            <a:endParaRPr lang="sv-SE" dirty="0"/>
          </a:p>
        </p:txBody>
      </p:sp>
      <p:sp>
        <p:nvSpPr>
          <p:cNvPr id="3" name="Underrubrik 2"/>
          <p:cNvSpPr>
            <a:spLocks noGrp="1"/>
          </p:cNvSpPr>
          <p:nvPr>
            <p:ph type="subTitle" idx="1" hasCustomPrompt="1"/>
          </p:nvPr>
        </p:nvSpPr>
        <p:spPr>
          <a:xfrm>
            <a:off x="1441376" y="5580000"/>
            <a:ext cx="6400800" cy="576064"/>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ditt namn </a:t>
            </a:r>
            <a:br>
              <a:rPr lang="sv-SE" dirty="0" smtClean="0"/>
            </a:br>
            <a:r>
              <a:rPr lang="sv-SE" dirty="0" smtClean="0"/>
              <a:t>och titel här</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2017-05-02</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558" y="1260000"/>
            <a:ext cx="3174436" cy="2343838"/>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3" name="Platshållare för innehåll 2"/>
          <p:cNvSpPr>
            <a:spLocks noGrp="1"/>
          </p:cNvSpPr>
          <p:nvPr>
            <p:ph idx="1" hasCustomPrompt="1"/>
          </p:nvPr>
        </p:nvSpPr>
        <p:spPr>
          <a:xfrm>
            <a:off x="468000" y="1620000"/>
            <a:ext cx="6660000" cy="4500000"/>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smtClean="0"/>
              <a:t>Textinnehåll, här skriver du din text, glöm inte </a:t>
            </a:r>
            <a:br>
              <a:rPr lang="sv-SE" dirty="0" smtClean="0"/>
            </a:br>
            <a:r>
              <a:rPr lang="sv-SE" dirty="0" smtClean="0"/>
              <a:t>– skriv kort och kärnfullt!</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p:cNvSpPr>
            <a:spLocks noGrp="1"/>
          </p:cNvSpPr>
          <p:nvPr>
            <p:ph idx="1" hasCustomPrompt="1"/>
          </p:nvPr>
        </p:nvSpPr>
        <p:spPr>
          <a:xfrm>
            <a:off x="468000" y="1620000"/>
            <a:ext cx="6660000" cy="4500000"/>
          </a:xfrm>
          <a:prstGeom prst="rect">
            <a:avLst/>
          </a:prstGeom>
        </p:spPr>
        <p:txBody>
          <a:bodyPr>
            <a:normAutofit/>
          </a:bodyPr>
          <a:lstStyle>
            <a:lvl1pPr marL="0" indent="0" algn="l">
              <a:buClr>
                <a:srgbClr val="C10B25"/>
              </a:buClr>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algn="l"/>
            <a:r>
              <a:rPr lang="sv-SE" sz="2000" dirty="0" err="1" smtClean="0">
                <a:solidFill>
                  <a:schemeClr val="tx1"/>
                </a:solidFill>
                <a:latin typeface="Arial" panose="020B0604020202020204" pitchFamily="34" charset="0"/>
                <a:cs typeface="Arial" panose="020B0604020202020204" pitchFamily="34" charset="0"/>
              </a:rPr>
              <a:t>Punktlisterubrik</a:t>
            </a:r>
            <a:endParaRPr lang="sv-SE" sz="2000" dirty="0" smtClean="0">
              <a:solidFill>
                <a:schemeClr val="tx1"/>
              </a:solidFill>
              <a:latin typeface="Arial" panose="020B0604020202020204" pitchFamily="34" charset="0"/>
              <a:cs typeface="Arial" panose="020B0604020202020204" pitchFamily="34" charset="0"/>
            </a:endParaRP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algn="l">
              <a:buClr>
                <a:schemeClr val="tx1"/>
              </a:buClr>
            </a:pPr>
            <a:endParaRPr lang="sv-S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620000"/>
            <a:ext cx="2880000" cy="4500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Bild</a:t>
            </a:r>
            <a:endParaRPr lang="sv-SE" dirty="0"/>
          </a:p>
        </p:txBody>
      </p:sp>
      <p:sp>
        <p:nvSpPr>
          <p:cNvPr id="10" name="Platshållare för innehåll 9"/>
          <p:cNvSpPr>
            <a:spLocks noGrp="1"/>
          </p:cNvSpPr>
          <p:nvPr>
            <p:ph sz="quarter" idx="13" hasCustomPrompt="1"/>
          </p:nvPr>
        </p:nvSpPr>
        <p:spPr>
          <a:xfrm>
            <a:off x="468313" y="1619250"/>
            <a:ext cx="5040000" cy="4500563"/>
          </a:xfrm>
        </p:spPr>
        <p:txBody>
          <a:bodyPr>
            <a:normAutofit/>
          </a:bodyPr>
          <a:lstStyle>
            <a:lvl1pPr marL="0" indent="0">
              <a:buFontTx/>
              <a:buNone/>
              <a:defRPr sz="1800"/>
            </a:lvl1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63481034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620000"/>
            <a:ext cx="2880000" cy="4500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Bild</a:t>
            </a:r>
            <a:endParaRPr lang="sv-SE" dirty="0"/>
          </a:p>
        </p:txBody>
      </p:sp>
      <p:sp>
        <p:nvSpPr>
          <p:cNvPr id="10" name="Platshållare för innehåll 9"/>
          <p:cNvSpPr>
            <a:spLocks noGrp="1"/>
          </p:cNvSpPr>
          <p:nvPr>
            <p:ph sz="quarter" idx="13" hasCustomPrompt="1"/>
          </p:nvPr>
        </p:nvSpPr>
        <p:spPr>
          <a:xfrm>
            <a:off x="3708000" y="1624331"/>
            <a:ext cx="5040000" cy="4500563"/>
          </a:xfrm>
        </p:spPr>
        <p:txBody>
          <a:bodyPr>
            <a:normAutofit/>
          </a:bodyPr>
          <a:lstStyle>
            <a:lvl1pPr marL="0" indent="0">
              <a:buFontTx/>
              <a:buNone/>
              <a:defRPr sz="1800"/>
            </a:lvl1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0028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innehåll 2"/>
          <p:cNvSpPr>
            <a:spLocks noGrp="1"/>
          </p:cNvSpPr>
          <p:nvPr>
            <p:ph sz="half" idx="1" hasCustomPrompt="1"/>
          </p:nvPr>
        </p:nvSpPr>
        <p:spPr>
          <a:xfrm>
            <a:off x="468000" y="1620000"/>
            <a:ext cx="3960000" cy="4500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
        <p:nvSpPr>
          <p:cNvPr id="4" name="Platshållare för innehåll 3"/>
          <p:cNvSpPr>
            <a:spLocks noGrp="1"/>
          </p:cNvSpPr>
          <p:nvPr>
            <p:ph sz="half" idx="2" hasCustomPrompt="1"/>
          </p:nvPr>
        </p:nvSpPr>
        <p:spPr>
          <a:xfrm>
            <a:off x="4752000" y="1620000"/>
            <a:ext cx="3960000" cy="4500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2017-05-02</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85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text 2"/>
          <p:cNvSpPr>
            <a:spLocks noGrp="1"/>
          </p:cNvSpPr>
          <p:nvPr>
            <p:ph type="body" idx="1" hasCustomPrompt="1"/>
          </p:nvPr>
        </p:nvSpPr>
        <p:spPr>
          <a:xfrm>
            <a:off x="468000" y="1620000"/>
            <a:ext cx="3996000" cy="72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2017-05-02</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11" name="Rektangel 10"/>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620000"/>
            <a:ext cx="4040188" cy="72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Rubrik</a:t>
            </a:r>
          </a:p>
        </p:txBody>
      </p:sp>
      <p:sp>
        <p:nvSpPr>
          <p:cNvPr id="14" name="Platshållare för innehåll 2"/>
          <p:cNvSpPr>
            <a:spLocks noGrp="1"/>
          </p:cNvSpPr>
          <p:nvPr>
            <p:ph sz="half" idx="15" hasCustomPrompt="1"/>
          </p:nvPr>
        </p:nvSpPr>
        <p:spPr>
          <a:xfrm>
            <a:off x="468000" y="2415256"/>
            <a:ext cx="3960000" cy="3894063"/>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
        <p:nvSpPr>
          <p:cNvPr id="15" name="Platshållare för innehåll 2"/>
          <p:cNvSpPr>
            <a:spLocks noGrp="1"/>
          </p:cNvSpPr>
          <p:nvPr>
            <p:ph sz="half" idx="16" hasCustomPrompt="1"/>
          </p:nvPr>
        </p:nvSpPr>
        <p:spPr>
          <a:xfrm>
            <a:off x="4704980" y="2424717"/>
            <a:ext cx="4015207" cy="3894063"/>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1255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427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2017-05-02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0" y="0"/>
            <a:ext cx="9144000" cy="6858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smtClean="0"/>
              <a:t>Helsidesbild</a:t>
            </a:r>
            <a:endParaRPr lang="sv-SE" dirty="0"/>
          </a:p>
        </p:txBody>
      </p:sp>
      <p:sp>
        <p:nvSpPr>
          <p:cNvPr id="4" name="Rektangel 3"/>
          <p:cNvSpPr/>
          <p:nvPr userDrawn="1"/>
        </p:nvSpPr>
        <p:spPr>
          <a:xfrm>
            <a:off x="5919766" y="5301208"/>
            <a:ext cx="3240000" cy="540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p:cNvSpPr>
            <a:spLocks noGrp="1"/>
          </p:cNvSpPr>
          <p:nvPr>
            <p:ph sz="half" idx="15" hasCustomPrompt="1"/>
          </p:nvPr>
        </p:nvSpPr>
        <p:spPr>
          <a:xfrm>
            <a:off x="5919766" y="5301208"/>
            <a:ext cx="3044722" cy="540000"/>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solidFill>
                  <a:schemeClr val="bg1"/>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rubrik eller värdeord.</a:t>
            </a:r>
            <a:endParaRPr lang="sv-SE" dirty="0"/>
          </a:p>
        </p:txBody>
      </p:sp>
    </p:spTree>
    <p:extLst>
      <p:ext uri="{BB962C8B-B14F-4D97-AF65-F5344CB8AC3E}">
        <p14:creationId xmlns:p14="http://schemas.microsoft.com/office/powerpoint/2010/main" val="1606631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2017-05-02</a:t>
            </a:fld>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4" r:id="rId5"/>
    <p:sldLayoutId id="2147483652" r:id="rId6"/>
    <p:sldLayoutId id="2147483653" r:id="rId7"/>
    <p:sldLayoutId id="2147483655"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overket.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overket.se/sv/PBL-kunskapsbanken/regler-om-byggande/boverkets-konstruktionsregler/laster/kollapsad-area-ta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_in3N9JZBY&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4320000"/>
            <a:ext cx="7772400" cy="1485264"/>
          </a:xfrm>
        </p:spPr>
        <p:txBody>
          <a:bodyPr>
            <a:normAutofit fontScale="90000"/>
          </a:bodyPr>
          <a:lstStyle/>
          <a:p>
            <a:r>
              <a:rPr lang="sv-SE" dirty="0" smtClean="0"/>
              <a:t>Om regler, ny vägledning och webbutbildning</a:t>
            </a:r>
            <a:br>
              <a:rPr lang="sv-SE" dirty="0" smtClean="0"/>
            </a:br>
            <a:r>
              <a:rPr lang="sv-SE" dirty="0" smtClean="0"/>
              <a:t/>
            </a:r>
            <a:br>
              <a:rPr lang="sv-SE" dirty="0" smtClean="0"/>
            </a:br>
            <a:r>
              <a:rPr lang="sv-SE" sz="2700" dirty="0" smtClean="0"/>
              <a:t>Yvonne Svensson, rättschef</a:t>
            </a:r>
            <a:br>
              <a:rPr lang="sv-SE" sz="2700" dirty="0" smtClean="0"/>
            </a:br>
            <a:r>
              <a:rPr lang="sv-SE" sz="2700" dirty="0" smtClean="0"/>
              <a:t>Cathrine Engström, projektledare</a:t>
            </a:r>
            <a:endParaRPr lang="sv-SE" sz="2700" dirty="0"/>
          </a:p>
        </p:txBody>
      </p:sp>
    </p:spTree>
    <p:extLst>
      <p:ext uri="{BB962C8B-B14F-4D97-AF65-F5344CB8AC3E}">
        <p14:creationId xmlns:p14="http://schemas.microsoft.com/office/powerpoint/2010/main" val="110326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smtClean="0"/>
              <a:t>5 goda skäl att använda PBL kunskapsbanken</a:t>
            </a:r>
            <a:endParaRPr lang="sv-SE" sz="2800" dirty="0"/>
          </a:p>
        </p:txBody>
      </p:sp>
      <p:sp>
        <p:nvSpPr>
          <p:cNvPr id="3" name="Platshållare för innehåll 2"/>
          <p:cNvSpPr>
            <a:spLocks noGrp="1"/>
          </p:cNvSpPr>
          <p:nvPr>
            <p:ph idx="1"/>
          </p:nvPr>
        </p:nvSpPr>
        <p:spPr/>
        <p:txBody>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b="1" dirty="0"/>
              <a:t>Ökar förståelsen för reglerna</a:t>
            </a:r>
            <a:r>
              <a:rPr lang="sv-SE" dirty="0"/>
              <a:t> t.ex. illustrationer och utfällbara regler. Smidigt att visa samband mellan PBL, PBF och BBR etc. Enkelt att visa sammanhang mellan olika slags regler, t.ex. tillgänglighet, bostadsutformning och säkerhet vid användning. </a:t>
            </a:r>
          </a:p>
          <a:p>
            <a:endParaRPr lang="sv-SE" dirty="0"/>
          </a:p>
          <a:p>
            <a:pPr marL="285750" indent="-285750">
              <a:buFont typeface="Arial" panose="020B0604020202020204" pitchFamily="34" charset="0"/>
              <a:buChar char="•"/>
            </a:pPr>
            <a:r>
              <a:rPr lang="sv-SE" b="1" dirty="0"/>
              <a:t>Underlättar för enhetligare tillämpning av reglerna </a:t>
            </a:r>
          </a:p>
          <a:p>
            <a:endParaRPr lang="sv-SE" dirty="0"/>
          </a:p>
        </p:txBody>
      </p:sp>
    </p:spTree>
    <p:extLst>
      <p:ext uri="{BB962C8B-B14F-4D97-AF65-F5344CB8AC3E}">
        <p14:creationId xmlns:p14="http://schemas.microsoft.com/office/powerpoint/2010/main" val="180779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PBL i vid bemärkelse</a:t>
            </a:r>
            <a:endParaRPr lang="sv-SE" dirty="0"/>
          </a:p>
        </p:txBody>
      </p:sp>
      <p:sp>
        <p:nvSpPr>
          <p:cNvPr id="3" name="Platshållare för innehåll 2"/>
          <p:cNvSpPr>
            <a:spLocks noGrp="1"/>
          </p:cNvSpPr>
          <p:nvPr>
            <p:ph idx="1"/>
          </p:nvPr>
        </p:nvSpPr>
        <p:spPr/>
        <p:txBody>
          <a:bodyPr>
            <a:normAutofit/>
          </a:bodyPr>
          <a:lstStyle/>
          <a:p>
            <a:r>
              <a:rPr lang="sv-SE" dirty="0" smtClean="0"/>
              <a:t>PBL kunskapsbanken innehåller vägledning om PBL i vid bemärkelse. Vägledning om regler som har sin grund i PBL, därför finns också vägledning om bl.a. Boverkets byggregler, BBR och Boverkets konstruktionsregler, EKS. </a:t>
            </a:r>
          </a:p>
          <a:p>
            <a:endParaRPr lang="sv-SE" dirty="0"/>
          </a:p>
          <a:p>
            <a:r>
              <a:rPr lang="sv-SE" dirty="0" smtClean="0"/>
              <a:t>Helhet </a:t>
            </a:r>
            <a:r>
              <a:rPr lang="sv-SE" dirty="0"/>
              <a:t>med koppling till PBL alltifrån översiktsplanering till </a:t>
            </a:r>
            <a:r>
              <a:rPr lang="sv-SE" dirty="0" smtClean="0"/>
              <a:t>byggande </a:t>
            </a:r>
            <a:r>
              <a:rPr lang="sv-SE" dirty="0"/>
              <a:t>och tillsyn. </a:t>
            </a:r>
            <a:endParaRPr lang="sv-SE" dirty="0" smtClean="0"/>
          </a:p>
          <a:p>
            <a:endParaRPr lang="sv-SE" dirty="0"/>
          </a:p>
          <a:p>
            <a:endParaRPr lang="sv-SE" dirty="0"/>
          </a:p>
        </p:txBody>
      </p:sp>
    </p:spTree>
    <p:extLst>
      <p:ext uri="{BB962C8B-B14F-4D97-AF65-F5344CB8AC3E}">
        <p14:creationId xmlns:p14="http://schemas.microsoft.com/office/powerpoint/2010/main" val="3827064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Nya vägledningstexter om BBR/EKS</a:t>
            </a:r>
            <a:endParaRPr lang="sv-SE" dirty="0"/>
          </a:p>
        </p:txBody>
      </p:sp>
      <p:sp>
        <p:nvSpPr>
          <p:cNvPr id="3" name="Platshållare för innehåll 2"/>
          <p:cNvSpPr>
            <a:spLocks noGrp="1"/>
          </p:cNvSpPr>
          <p:nvPr>
            <p:ph idx="1"/>
          </p:nvPr>
        </p:nvSpPr>
        <p:spPr/>
        <p:txBody>
          <a:bodyPr/>
          <a:lstStyle/>
          <a:p>
            <a:r>
              <a:rPr lang="sv-SE" dirty="0" smtClean="0"/>
              <a:t>Den 25 april publicerade vi drygt 100 nya vägledningstexter om BBR och EKS på PBL kunskapsbanken.</a:t>
            </a:r>
          </a:p>
          <a:p>
            <a:endParaRPr lang="sv-SE" dirty="0"/>
          </a:p>
          <a:p>
            <a:endParaRPr lang="sv-SE" dirty="0"/>
          </a:p>
        </p:txBody>
      </p:sp>
    </p:spTree>
    <p:extLst>
      <p:ext uri="{BB962C8B-B14F-4D97-AF65-F5344CB8AC3E}">
        <p14:creationId xmlns:p14="http://schemas.microsoft.com/office/powerpoint/2010/main" val="158547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0199" y="204952"/>
            <a:ext cx="8813801" cy="461665"/>
          </a:xfrm>
          <a:prstGeom prst="rect">
            <a:avLst/>
          </a:prstGeom>
          <a:noFill/>
        </p:spPr>
        <p:txBody>
          <a:bodyPr wrap="square" rtlCol="0">
            <a:spAutoFit/>
          </a:bodyPr>
          <a:lstStyle/>
          <a:p>
            <a:r>
              <a:rPr lang="sv-SE" sz="2400" dirty="0" smtClean="0">
                <a:latin typeface="Arial" panose="020B0604020202020204" pitchFamily="34" charset="0"/>
                <a:cs typeface="Arial" panose="020B0604020202020204" pitchFamily="34" charset="0"/>
              </a:rPr>
              <a:t>PBL Kunskapsbanken </a:t>
            </a:r>
            <a:endParaRPr lang="sv-SE" sz="2400" dirty="0">
              <a:latin typeface="Arial" panose="020B0604020202020204" pitchFamily="34" charset="0"/>
              <a:cs typeface="Arial" panose="020B0604020202020204"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67" y="998009"/>
            <a:ext cx="6294666" cy="4861982"/>
          </a:xfrm>
          <a:prstGeom prst="rect">
            <a:avLst/>
          </a:prstGeom>
        </p:spPr>
      </p:pic>
    </p:spTree>
    <p:extLst>
      <p:ext uri="{BB962C8B-B14F-4D97-AF65-F5344CB8AC3E}">
        <p14:creationId xmlns:p14="http://schemas.microsoft.com/office/powerpoint/2010/main" val="286708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Visa runt på PBL kunskapsbanken</a:t>
            </a:r>
            <a:endParaRPr lang="sv-SE" dirty="0"/>
          </a:p>
        </p:txBody>
      </p:sp>
      <p:sp>
        <p:nvSpPr>
          <p:cNvPr id="3" name="Platshållare för innehåll 2"/>
          <p:cNvSpPr>
            <a:spLocks noGrp="1"/>
          </p:cNvSpPr>
          <p:nvPr>
            <p:ph idx="1"/>
          </p:nvPr>
        </p:nvSpPr>
        <p:spPr/>
        <p:txBody>
          <a:bodyPr/>
          <a:lstStyle/>
          <a:p>
            <a:endParaRPr lang="sv-SE" dirty="0"/>
          </a:p>
          <a:p>
            <a:r>
              <a:rPr lang="sv-SE" dirty="0" smtClean="0">
                <a:hlinkClick r:id="rId2"/>
              </a:rPr>
              <a:t>www.boverket.se</a:t>
            </a:r>
            <a:endParaRPr lang="sv-SE" dirty="0" smtClean="0"/>
          </a:p>
          <a:p>
            <a:endParaRPr lang="sv-SE" dirty="0"/>
          </a:p>
        </p:txBody>
      </p:sp>
    </p:spTree>
    <p:extLst>
      <p:ext uri="{BB962C8B-B14F-4D97-AF65-F5344CB8AC3E}">
        <p14:creationId xmlns:p14="http://schemas.microsoft.com/office/powerpoint/2010/main" val="1835756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vägledningstext om EKS</a:t>
            </a:r>
            <a:endParaRPr lang="sv-SE" dirty="0"/>
          </a:p>
        </p:txBody>
      </p:sp>
      <p:sp>
        <p:nvSpPr>
          <p:cNvPr id="3" name="Platshållare för innehåll 2"/>
          <p:cNvSpPr>
            <a:spLocks noGrp="1"/>
          </p:cNvSpPr>
          <p:nvPr>
            <p:ph idx="1"/>
          </p:nvPr>
        </p:nvSpPr>
        <p:spPr>
          <a:xfrm>
            <a:off x="467544" y="1556792"/>
            <a:ext cx="6660000" cy="4500000"/>
          </a:xfrm>
        </p:spPr>
        <p:txBody>
          <a:bodyPr/>
          <a:lstStyle/>
          <a:p>
            <a:r>
              <a:rPr lang="sv-SE" dirty="0" smtClean="0">
                <a:hlinkClick r:id="rId2"/>
              </a:rPr>
              <a:t>http</a:t>
            </a:r>
            <a:r>
              <a:rPr lang="sv-SE" dirty="0">
                <a:hlinkClick r:id="rId2"/>
              </a:rPr>
              <a:t>://www.boverket.se/sv/PBL-kunskapsbanken/regler-om-byggande/boverkets-konstruktionsregler/laster/kollapsad-area-tak</a:t>
            </a:r>
            <a:r>
              <a:rPr lang="sv-SE" dirty="0" smtClean="0">
                <a:hlinkClick r:id="rId2"/>
              </a:rPr>
              <a:t>/</a:t>
            </a:r>
            <a:r>
              <a:rPr lang="sv-SE" dirty="0" smtClean="0"/>
              <a:t> </a:t>
            </a:r>
          </a:p>
          <a:p>
            <a:endParaRPr lang="sv-SE" dirty="0"/>
          </a:p>
        </p:txBody>
      </p:sp>
    </p:spTree>
    <p:extLst>
      <p:ext uri="{BB962C8B-B14F-4D97-AF65-F5344CB8AC3E}">
        <p14:creationId xmlns:p14="http://schemas.microsoft.com/office/powerpoint/2010/main" val="264679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Tyck gärna till om vägledningarna ….</a:t>
            </a:r>
            <a:endParaRPr lang="sv-SE" dirty="0"/>
          </a:p>
        </p:txBody>
      </p:sp>
      <p:sp>
        <p:nvSpPr>
          <p:cNvPr id="3" name="Platshållare för innehåll 2"/>
          <p:cNvSpPr>
            <a:spLocks noGrp="1"/>
          </p:cNvSpPr>
          <p:nvPr>
            <p:ph idx="1"/>
          </p:nvPr>
        </p:nvSpPr>
        <p:spPr>
          <a:xfrm>
            <a:off x="539552" y="1628800"/>
            <a:ext cx="6660000" cy="4500000"/>
          </a:xfrm>
        </p:spPr>
        <p:txBody>
          <a:bodyPr>
            <a:normAutofit lnSpcReduction="10000"/>
          </a:bodyPr>
          <a:lstStyle/>
          <a:p>
            <a:r>
              <a:rPr lang="sv-SE" dirty="0" smtClean="0"/>
              <a:t>I varje vägledningstext finns längst ner: Hjälpte informationen dig? Kopplat till det finns kommentarsfält.</a:t>
            </a:r>
            <a:endParaRPr lang="sv-SE" dirty="0"/>
          </a:p>
          <a:p>
            <a:endParaRPr lang="sv-SE" dirty="0" smtClean="0"/>
          </a:p>
          <a:p>
            <a:endParaRPr lang="sv-SE" dirty="0" smtClean="0"/>
          </a:p>
          <a:p>
            <a:endParaRPr lang="sv-SE" dirty="0" smtClean="0"/>
          </a:p>
          <a:p>
            <a:r>
              <a:rPr lang="sv-SE" dirty="0" smtClean="0"/>
              <a:t>Om du har synpunkter på vägledningstexterna skriv gärna dina kommentarer i kommentarsfältet.</a:t>
            </a:r>
          </a:p>
          <a:p>
            <a:endParaRPr lang="sv-SE" dirty="0"/>
          </a:p>
          <a:p>
            <a:r>
              <a:rPr lang="sv-SE" dirty="0" smtClean="0"/>
              <a:t>Om du har synpunkter på ytterligare områden Boverket borde vägleda om kring BBR/EKS. Skriv också om det i kommentarsfältet.</a:t>
            </a:r>
          </a:p>
          <a:p>
            <a:endParaRPr lang="sv-SE" dirty="0"/>
          </a:p>
          <a:p>
            <a:r>
              <a:rPr lang="sv-SE" dirty="0" smtClean="0"/>
              <a:t>Viktigt för Boverket att få in synpunkter för att kunna utveckla PBL kunskapsbanken.</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289875"/>
            <a:ext cx="4032448" cy="721596"/>
          </a:xfrm>
          <a:prstGeom prst="rect">
            <a:avLst/>
          </a:prstGeom>
        </p:spPr>
      </p:pic>
    </p:spTree>
    <p:extLst>
      <p:ext uri="{BB962C8B-B14F-4D97-AF65-F5344CB8AC3E}">
        <p14:creationId xmlns:p14="http://schemas.microsoft.com/office/powerpoint/2010/main" val="197475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Marknadsföring av PBL kunskapsbanken</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Vi har i samband med lanseringen av PBL kunskapsbanken arbetat med marknadsföring, t.ex. genom filmer.</a:t>
            </a:r>
          </a:p>
          <a:p>
            <a:endParaRPr lang="sv-SE" dirty="0"/>
          </a:p>
          <a:p>
            <a:r>
              <a:rPr lang="sv-SE" dirty="0" smtClean="0"/>
              <a:t>Viktigt att nå den breda målgruppen för PBL kunskapsbanken, d.v.s. professionella inom planering och byggande.</a:t>
            </a:r>
          </a:p>
          <a:p>
            <a:endParaRPr lang="sv-SE" dirty="0"/>
          </a:p>
          <a:p>
            <a:r>
              <a:rPr lang="sv-SE" dirty="0" smtClean="0"/>
              <a:t>När ni har möjlighet, tacksamma om ni sprider information till aktörer inom byggbranschen om PBL kunskapsbanken som kunskapskälla. T.ex. vid tekniskt samråd: kontrollansvarig, konstruktör, arkitekt o.s.v.</a:t>
            </a:r>
          </a:p>
          <a:p>
            <a:endParaRPr lang="sv-SE" dirty="0"/>
          </a:p>
          <a:p>
            <a:r>
              <a:rPr lang="sv-SE" dirty="0" smtClean="0"/>
              <a:t>TACK för hjälpen på förhand!</a:t>
            </a:r>
            <a:endParaRPr lang="sv-SE" dirty="0"/>
          </a:p>
        </p:txBody>
      </p:sp>
    </p:spTree>
    <p:extLst>
      <p:ext uri="{BB962C8B-B14F-4D97-AF65-F5344CB8AC3E}">
        <p14:creationId xmlns:p14="http://schemas.microsoft.com/office/powerpoint/2010/main" val="299367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smtClean="0"/>
              <a:t>Framtiden för PBL kunskapsbanken</a:t>
            </a:r>
            <a:endParaRPr lang="sv-SE" sz="2800" dirty="0"/>
          </a:p>
        </p:txBody>
      </p:sp>
      <p:sp>
        <p:nvSpPr>
          <p:cNvPr id="3" name="Platshållare för innehåll 2"/>
          <p:cNvSpPr>
            <a:spLocks noGrp="1"/>
          </p:cNvSpPr>
          <p:nvPr>
            <p:ph idx="1"/>
          </p:nvPr>
        </p:nvSpPr>
        <p:spPr>
          <a:xfrm>
            <a:off x="467544" y="1340768"/>
            <a:ext cx="6660000" cy="4500000"/>
          </a:xfrm>
        </p:spPr>
        <p:txBody>
          <a:bodyPr/>
          <a:lstStyle/>
          <a:p>
            <a:r>
              <a:rPr lang="sv-SE" dirty="0" smtClean="0"/>
              <a:t> -  Aldrig färdig! Ständigt föränderlig! </a:t>
            </a:r>
          </a:p>
          <a:p>
            <a:endParaRPr lang="sv-SE" dirty="0"/>
          </a:p>
          <a:p>
            <a:r>
              <a:rPr lang="sv-SE" dirty="0" smtClean="0"/>
              <a:t>Exempel på områden där det behöver skrivas fler vägledningar framöver är 2 kap. PBL och 8 kap. PBL. Två viktiga kapitel i PBL som hör nära samman, intressen och krav.</a:t>
            </a:r>
          </a:p>
          <a:p>
            <a:endParaRPr lang="sv-SE" dirty="0" smtClean="0"/>
          </a:p>
          <a:p>
            <a:endParaRPr lang="sv-SE" dirty="0" smtClean="0"/>
          </a:p>
          <a:p>
            <a:endParaRPr lang="sv-SE" dirty="0"/>
          </a:p>
        </p:txBody>
      </p:sp>
    </p:spTree>
    <p:extLst>
      <p:ext uri="{BB962C8B-B14F-4D97-AF65-F5344CB8AC3E}">
        <p14:creationId xmlns:p14="http://schemas.microsoft.com/office/powerpoint/2010/main" val="118662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Webbutbildning</a:t>
            </a:r>
            <a:endParaRPr lang="sv-SE" dirty="0"/>
          </a:p>
        </p:txBody>
      </p:sp>
      <p:sp>
        <p:nvSpPr>
          <p:cNvPr id="3" name="Platshållare för innehåll 2"/>
          <p:cNvSpPr>
            <a:spLocks noGrp="1"/>
          </p:cNvSpPr>
          <p:nvPr>
            <p:ph idx="1"/>
          </p:nvPr>
        </p:nvSpPr>
        <p:spPr>
          <a:xfrm>
            <a:off x="467544" y="1124744"/>
            <a:ext cx="6660000" cy="4500000"/>
          </a:xfrm>
        </p:spPr>
        <p:txBody>
          <a:bodyPr>
            <a:normAutofit/>
          </a:bodyPr>
          <a:lstStyle/>
          <a:p>
            <a:r>
              <a:rPr lang="sv-SE" dirty="0" smtClean="0"/>
              <a:t>Webbutbildningen: Att arbeta med PBL   </a:t>
            </a:r>
          </a:p>
          <a:p>
            <a:endParaRPr lang="sv-SE" dirty="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202" y="1844824"/>
            <a:ext cx="6055102" cy="4400550"/>
          </a:xfrm>
          <a:prstGeom prst="rect">
            <a:avLst/>
          </a:prstGeom>
        </p:spPr>
      </p:pic>
    </p:spTree>
    <p:extLst>
      <p:ext uri="{BB962C8B-B14F-4D97-AF65-F5344CB8AC3E}">
        <p14:creationId xmlns:p14="http://schemas.microsoft.com/office/powerpoint/2010/main" val="235056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6660000" cy="1080000"/>
          </a:xfrm>
        </p:spPr>
        <p:txBody>
          <a:bodyPr/>
          <a:lstStyle/>
          <a:p>
            <a:r>
              <a:rPr lang="sv-SE" dirty="0" smtClean="0"/>
              <a:t>Olika slags regler</a:t>
            </a:r>
            <a:endParaRPr lang="sv-SE" dirty="0"/>
          </a:p>
        </p:txBody>
      </p:sp>
      <p:sp>
        <p:nvSpPr>
          <p:cNvPr id="3" name="Platshållare för innehåll 2"/>
          <p:cNvSpPr>
            <a:spLocks noGrp="1"/>
          </p:cNvSpPr>
          <p:nvPr>
            <p:ph idx="1"/>
          </p:nvPr>
        </p:nvSpPr>
        <p:spPr/>
        <p:txBody>
          <a:bodyPr/>
          <a:lstStyle/>
          <a:p>
            <a:r>
              <a:rPr lang="sv-SE" b="1" dirty="0" smtClean="0"/>
              <a:t>Laga</a:t>
            </a:r>
            <a:r>
              <a:rPr lang="sv-SE" dirty="0" smtClean="0"/>
              <a:t>r t.ex. plan- och bygglagen (riksdagen)  -  </a:t>
            </a:r>
            <a:r>
              <a:rPr lang="sv-SE" i="1" dirty="0" smtClean="0"/>
              <a:t>ska</a:t>
            </a:r>
            <a:endParaRPr lang="sv-SE" dirty="0" smtClean="0"/>
          </a:p>
          <a:p>
            <a:endParaRPr lang="sv-SE" b="1" dirty="0" smtClean="0"/>
          </a:p>
          <a:p>
            <a:r>
              <a:rPr lang="sv-SE" b="1" dirty="0" smtClean="0"/>
              <a:t>Förordningar</a:t>
            </a:r>
            <a:r>
              <a:rPr lang="sv-SE" dirty="0" smtClean="0"/>
              <a:t> t.ex. plan- och byggförordningen (regeringen)  -  </a:t>
            </a:r>
            <a:r>
              <a:rPr lang="sv-SE" i="1" dirty="0" smtClean="0"/>
              <a:t>ska</a:t>
            </a:r>
            <a:endParaRPr lang="sv-SE" dirty="0" smtClean="0"/>
          </a:p>
          <a:p>
            <a:endParaRPr lang="sv-SE" dirty="0" smtClean="0"/>
          </a:p>
          <a:p>
            <a:r>
              <a:rPr lang="sv-SE" b="1" dirty="0" smtClean="0"/>
              <a:t>Föreskrifter</a:t>
            </a:r>
            <a:r>
              <a:rPr lang="sv-SE" dirty="0" smtClean="0"/>
              <a:t> t.ex. Boverkets byggregler, BBR och Boverkets konstruktionsregler, EKS (myndighet, Boverket, förutsätter bemyndigande)  - </a:t>
            </a:r>
            <a:r>
              <a:rPr lang="sv-SE" i="1" dirty="0" smtClean="0"/>
              <a:t>ska</a:t>
            </a:r>
          </a:p>
          <a:p>
            <a:endParaRPr lang="sv-SE" dirty="0" smtClean="0"/>
          </a:p>
          <a:p>
            <a:r>
              <a:rPr lang="sv-SE" b="1" dirty="0" smtClean="0"/>
              <a:t>Allmänna råd </a:t>
            </a:r>
            <a:r>
              <a:rPr lang="sv-SE" dirty="0" smtClean="0"/>
              <a:t>t.ex. Boverkets byggregler, BBR och Boverkets konstruktionsregler, EKS och Boverkets allmänna råd om planbestämmelser för detaljplan  (myndighet inom sitt verksamhetsområde)   -  </a:t>
            </a:r>
            <a:r>
              <a:rPr lang="sv-SE" i="1" dirty="0" smtClean="0"/>
              <a:t>bör, kan</a:t>
            </a:r>
            <a:endParaRPr lang="sv-SE" i="1" dirty="0"/>
          </a:p>
          <a:p>
            <a:endParaRPr lang="sv-SE" dirty="0"/>
          </a:p>
        </p:txBody>
      </p:sp>
    </p:spTree>
    <p:extLst>
      <p:ext uri="{BB962C8B-B14F-4D97-AF65-F5344CB8AC3E}">
        <p14:creationId xmlns:p14="http://schemas.microsoft.com/office/powerpoint/2010/main" val="222729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Allmänna råd</a:t>
            </a:r>
            <a:endParaRPr lang="sv-SE" dirty="0"/>
          </a:p>
        </p:txBody>
      </p:sp>
      <p:sp>
        <p:nvSpPr>
          <p:cNvPr id="3" name="Platshållare för innehåll 2"/>
          <p:cNvSpPr>
            <a:spLocks noGrp="1"/>
          </p:cNvSpPr>
          <p:nvPr>
            <p:ph idx="1"/>
          </p:nvPr>
        </p:nvSpPr>
        <p:spPr/>
        <p:txBody>
          <a:bodyPr/>
          <a:lstStyle/>
          <a:p>
            <a:r>
              <a:rPr lang="sv-SE" dirty="0" smtClean="0"/>
              <a:t>Finns definition av allmänna råd i författningssamlingsförordningen (1976:725). </a:t>
            </a:r>
          </a:p>
          <a:p>
            <a:endParaRPr lang="sv-SE" dirty="0"/>
          </a:p>
          <a:p>
            <a:r>
              <a:rPr lang="sv-SE" dirty="0" smtClean="0"/>
              <a:t>Allmänna råd är sådana generella rekommendationer om tillämpningen av en författning som anger hur någon </a:t>
            </a:r>
            <a:r>
              <a:rPr lang="sv-SE" i="1" dirty="0" smtClean="0"/>
              <a:t>kan</a:t>
            </a:r>
            <a:r>
              <a:rPr lang="sv-SE" dirty="0" smtClean="0"/>
              <a:t> eller </a:t>
            </a:r>
            <a:r>
              <a:rPr lang="sv-SE" i="1" dirty="0" smtClean="0"/>
              <a:t>bör</a:t>
            </a:r>
            <a:r>
              <a:rPr lang="sv-SE" dirty="0" smtClean="0"/>
              <a:t> handla i ett visst hänseende.</a:t>
            </a:r>
            <a:endParaRPr lang="sv-SE" dirty="0"/>
          </a:p>
        </p:txBody>
      </p:sp>
    </p:spTree>
    <p:extLst>
      <p:ext uri="{BB962C8B-B14F-4D97-AF65-F5344CB8AC3E}">
        <p14:creationId xmlns:p14="http://schemas.microsoft.com/office/powerpoint/2010/main" val="350789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Närmare om allmänna råd</a:t>
            </a:r>
            <a:endParaRPr lang="sv-SE" dirty="0"/>
          </a:p>
        </p:txBody>
      </p:sp>
      <p:sp>
        <p:nvSpPr>
          <p:cNvPr id="3" name="Platshållare för innehåll 2"/>
          <p:cNvSpPr>
            <a:spLocks noGrp="1"/>
          </p:cNvSpPr>
          <p:nvPr>
            <p:ph idx="1"/>
          </p:nvPr>
        </p:nvSpPr>
        <p:spPr/>
        <p:txBody>
          <a:bodyPr>
            <a:normAutofit/>
          </a:bodyPr>
          <a:lstStyle/>
          <a:p>
            <a:r>
              <a:rPr lang="sv-SE" dirty="0"/>
              <a:t>Allmänna råd är inte bindande. </a:t>
            </a:r>
            <a:endParaRPr lang="sv-SE" dirty="0" smtClean="0"/>
          </a:p>
          <a:p>
            <a:endParaRPr lang="sv-SE" dirty="0"/>
          </a:p>
          <a:p>
            <a:r>
              <a:rPr lang="sv-SE" dirty="0" smtClean="0"/>
              <a:t>Ett </a:t>
            </a:r>
            <a:r>
              <a:rPr lang="sv-SE" dirty="0"/>
              <a:t>allmänt råd anger hur någon </a:t>
            </a:r>
            <a:r>
              <a:rPr lang="sv-SE" i="1" dirty="0"/>
              <a:t>kan</a:t>
            </a:r>
            <a:r>
              <a:rPr lang="sv-SE" dirty="0"/>
              <a:t> eller </a:t>
            </a:r>
            <a:r>
              <a:rPr lang="sv-SE" i="1" dirty="0"/>
              <a:t>bör </a:t>
            </a:r>
            <a:r>
              <a:rPr lang="sv-SE" dirty="0"/>
              <a:t>göra för att uppfylla den tvingande regeln som det allmänna rådet är kopplat till</a:t>
            </a:r>
            <a:r>
              <a:rPr lang="sv-SE" dirty="0" smtClean="0"/>
              <a:t>. </a:t>
            </a:r>
            <a:endParaRPr lang="sv-SE" dirty="0"/>
          </a:p>
          <a:p>
            <a:endParaRPr lang="sv-SE" dirty="0"/>
          </a:p>
        </p:txBody>
      </p:sp>
    </p:spTree>
    <p:extLst>
      <p:ext uri="{BB962C8B-B14F-4D97-AF65-F5344CB8AC3E}">
        <p14:creationId xmlns:p14="http://schemas.microsoft.com/office/powerpoint/2010/main" val="33805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Närmare om allmänna råd</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a:t>Byggherren måste inte följa allmänna råd</a:t>
            </a:r>
            <a:r>
              <a:rPr lang="sv-SE" dirty="0" smtClean="0"/>
              <a:t>.</a:t>
            </a:r>
          </a:p>
          <a:p>
            <a:endParaRPr lang="sv-SE" dirty="0"/>
          </a:p>
          <a:p>
            <a:r>
              <a:rPr lang="sv-SE" dirty="0" smtClean="0"/>
              <a:t>Kommunen kan inte kräva att byggherren följer det allmänna rådet. </a:t>
            </a:r>
          </a:p>
          <a:p>
            <a:endParaRPr lang="sv-SE" dirty="0"/>
          </a:p>
          <a:p>
            <a:r>
              <a:rPr lang="sv-SE" dirty="0"/>
              <a:t>Kommunen kan inte avslå en ansökan med grunden att man inte följer ett allmänt råd. Utan avslagsgrunden måste ha stöd i den bindande regeln. </a:t>
            </a:r>
          </a:p>
          <a:p>
            <a:endParaRPr lang="sv-SE" dirty="0"/>
          </a:p>
          <a:p>
            <a:r>
              <a:rPr lang="sv-SE" dirty="0" smtClean="0"/>
              <a:t>Om byggherren inte har någon idé om hur den bindande regeln ska uppfyllas kan kommunen upplysa om det allmänna rådet. </a:t>
            </a:r>
          </a:p>
          <a:p>
            <a:endParaRPr lang="sv-SE" dirty="0"/>
          </a:p>
          <a:p>
            <a:r>
              <a:rPr lang="sv-SE" dirty="0" smtClean="0"/>
              <a:t>Ifall </a:t>
            </a:r>
            <a:r>
              <a:rPr lang="sv-SE" dirty="0"/>
              <a:t>byggherren gör som det står i det allmänna rådet får </a:t>
            </a:r>
            <a:r>
              <a:rPr lang="sv-SE" dirty="0" smtClean="0"/>
              <a:t>byggherren </a:t>
            </a:r>
            <a:r>
              <a:rPr lang="sv-SE" dirty="0"/>
              <a:t>anses ha uppfyllt den bindande regel som rådet hör till. </a:t>
            </a:r>
            <a:endParaRPr lang="sv-SE" dirty="0" smtClean="0"/>
          </a:p>
          <a:p>
            <a:endParaRPr lang="sv-SE" dirty="0" smtClean="0"/>
          </a:p>
          <a:p>
            <a:endParaRPr lang="sv-SE" dirty="0"/>
          </a:p>
        </p:txBody>
      </p:sp>
    </p:spTree>
    <p:extLst>
      <p:ext uri="{BB962C8B-B14F-4D97-AF65-F5344CB8AC3E}">
        <p14:creationId xmlns:p14="http://schemas.microsoft.com/office/powerpoint/2010/main" val="3927358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Närmare om allmänna råd</a:t>
            </a:r>
            <a:endParaRPr lang="sv-SE" dirty="0"/>
          </a:p>
        </p:txBody>
      </p:sp>
      <p:sp>
        <p:nvSpPr>
          <p:cNvPr id="3" name="Platshållare för innehåll 2"/>
          <p:cNvSpPr>
            <a:spLocks noGrp="1"/>
          </p:cNvSpPr>
          <p:nvPr>
            <p:ph idx="1"/>
          </p:nvPr>
        </p:nvSpPr>
        <p:spPr/>
        <p:txBody>
          <a:bodyPr>
            <a:normAutofit lnSpcReduction="10000"/>
          </a:bodyPr>
          <a:lstStyle/>
          <a:p>
            <a:r>
              <a:rPr lang="sv-SE" dirty="0"/>
              <a:t>Om byggherren gör på annat sätt </a:t>
            </a:r>
            <a:r>
              <a:rPr lang="sv-SE" dirty="0" smtClean="0"/>
              <a:t>än vad det allmänna rådet anger ska byggherren </a:t>
            </a:r>
            <a:r>
              <a:rPr lang="sv-SE" dirty="0"/>
              <a:t>kunna visa att den bindande regeln ändå uppfylls. </a:t>
            </a:r>
            <a:endParaRPr lang="sv-SE" dirty="0" smtClean="0"/>
          </a:p>
          <a:p>
            <a:endParaRPr lang="sv-SE" dirty="0"/>
          </a:p>
          <a:p>
            <a:r>
              <a:rPr lang="sv-SE" dirty="0" smtClean="0"/>
              <a:t>Det </a:t>
            </a:r>
            <a:r>
              <a:rPr lang="sv-SE" dirty="0"/>
              <a:t>är alltså byggherren som ska  bevisa för byggnadsnämnden att den bindande regeln ändå uppfylls. </a:t>
            </a:r>
            <a:endParaRPr lang="sv-SE" dirty="0" smtClean="0"/>
          </a:p>
          <a:p>
            <a:endParaRPr lang="sv-SE" dirty="0"/>
          </a:p>
          <a:p>
            <a:r>
              <a:rPr lang="sv-SE" dirty="0" smtClean="0"/>
              <a:t>Hur </a:t>
            </a:r>
            <a:r>
              <a:rPr lang="sv-SE" dirty="0"/>
              <a:t>byggherren kan visa detta skiljer sig åt beroende på vilken regel det handlar om. Det bör diskuteras innan byggprojektet påbörjas, lämpligen vid det tekniska samrådet inför startbeskedet. Om det är tomtkrav eller utformningskrav behöver det diskuteras innan beslut om bygglov. </a:t>
            </a:r>
          </a:p>
          <a:p>
            <a:endParaRPr lang="sv-SE" dirty="0"/>
          </a:p>
          <a:p>
            <a:endParaRPr lang="sv-SE" dirty="0"/>
          </a:p>
        </p:txBody>
      </p:sp>
    </p:spTree>
    <p:extLst>
      <p:ext uri="{BB962C8B-B14F-4D97-AF65-F5344CB8AC3E}">
        <p14:creationId xmlns:p14="http://schemas.microsoft.com/office/powerpoint/2010/main" val="1875132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Vägledning</a:t>
            </a:r>
            <a:endParaRPr lang="sv-SE" dirty="0"/>
          </a:p>
        </p:txBody>
      </p:sp>
      <p:sp>
        <p:nvSpPr>
          <p:cNvPr id="3" name="Platshållare för innehåll 2"/>
          <p:cNvSpPr>
            <a:spLocks noGrp="1"/>
          </p:cNvSpPr>
          <p:nvPr>
            <p:ph idx="1"/>
          </p:nvPr>
        </p:nvSpPr>
        <p:spPr/>
        <p:txBody>
          <a:bodyPr/>
          <a:lstStyle/>
          <a:p>
            <a:r>
              <a:rPr lang="sv-SE" dirty="0" smtClean="0"/>
              <a:t>Inte regler.</a:t>
            </a:r>
          </a:p>
          <a:p>
            <a:endParaRPr lang="sv-SE" dirty="0"/>
          </a:p>
          <a:p>
            <a:r>
              <a:rPr lang="sv-SE" dirty="0" smtClean="0"/>
              <a:t>Finns inte någon definition av vägledning. </a:t>
            </a:r>
          </a:p>
          <a:p>
            <a:endParaRPr lang="sv-SE" dirty="0"/>
          </a:p>
          <a:p>
            <a:r>
              <a:rPr lang="sv-SE" dirty="0" smtClean="0"/>
              <a:t>Men vägledning innehåller information om regler. Syftet med vägledning är att öka förståelsen för reglerna.</a:t>
            </a:r>
            <a:endParaRPr lang="sv-SE" dirty="0"/>
          </a:p>
        </p:txBody>
      </p:sp>
    </p:spTree>
    <p:extLst>
      <p:ext uri="{BB962C8B-B14F-4D97-AF65-F5344CB8AC3E}">
        <p14:creationId xmlns:p14="http://schemas.microsoft.com/office/powerpoint/2010/main" val="1847931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6660000" cy="1080000"/>
          </a:xfrm>
        </p:spPr>
        <p:txBody>
          <a:bodyPr>
            <a:normAutofit fontScale="90000"/>
          </a:bodyPr>
          <a:lstStyle/>
          <a:p>
            <a:r>
              <a:rPr lang="sv-SE" sz="3600" dirty="0" smtClean="0"/>
              <a:t>PBL kunskapsbanken </a:t>
            </a:r>
            <a:br>
              <a:rPr lang="sv-SE" sz="3600" dirty="0" smtClean="0"/>
            </a:br>
            <a:r>
              <a:rPr lang="sv-SE" sz="3600" dirty="0" smtClean="0"/>
              <a:t>handbok som innehåller vägledning</a:t>
            </a:r>
            <a:r>
              <a:rPr lang="sv-SE" dirty="0" smtClean="0"/>
              <a:t/>
            </a:r>
            <a:br>
              <a:rPr lang="sv-SE" dirty="0" smtClean="0"/>
            </a:br>
            <a:r>
              <a:rPr lang="sv-SE" dirty="0"/>
              <a:t/>
            </a:r>
            <a:br>
              <a:rPr lang="sv-SE" dirty="0"/>
            </a:br>
            <a:r>
              <a:rPr lang="sv-SE" dirty="0" smtClean="0"/>
              <a:t/>
            </a:r>
            <a:br>
              <a:rPr lang="sv-SE" dirty="0" smtClean="0"/>
            </a:br>
            <a:r>
              <a:rPr lang="sv-SE" dirty="0"/>
              <a:t/>
            </a:r>
            <a:br>
              <a:rPr lang="sv-SE" dirty="0"/>
            </a:br>
            <a:r>
              <a:rPr lang="sv-SE" dirty="0" smtClean="0"/>
              <a:t/>
            </a:r>
            <a:br>
              <a:rPr lang="sv-SE" dirty="0" smtClean="0"/>
            </a:br>
            <a:r>
              <a:rPr lang="sv-SE" b="1" i="1" dirty="0" smtClean="0"/>
              <a:t>Använder du PBL kunskapsbanken?</a:t>
            </a:r>
            <a:r>
              <a:rPr lang="sv-SE" dirty="0" smtClean="0"/>
              <a:t/>
            </a:r>
            <a:br>
              <a:rPr lang="sv-SE" dirty="0" smtClean="0"/>
            </a:br>
            <a:endParaRPr lang="sv-SE" dirty="0"/>
          </a:p>
        </p:txBody>
      </p:sp>
    </p:spTree>
    <p:extLst>
      <p:ext uri="{BB962C8B-B14F-4D97-AF65-F5344CB8AC3E}">
        <p14:creationId xmlns:p14="http://schemas.microsoft.com/office/powerpoint/2010/main" val="271081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67544" y="836712"/>
            <a:ext cx="8280920" cy="2031325"/>
          </a:xfrm>
          <a:prstGeom prst="rect">
            <a:avLst/>
          </a:prstGeom>
        </p:spPr>
        <p:txBody>
          <a:bodyPr wrap="square">
            <a:spAutoFit/>
          </a:bodyPr>
          <a:lstStyle/>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Samlat på ett ställe </a:t>
            </a:r>
            <a:r>
              <a:rPr lang="sv-SE" dirty="0" smtClean="0">
                <a:latin typeface="Arial" panose="020B0604020202020204" pitchFamily="34" charset="0"/>
                <a:cs typeface="Arial" panose="020B0604020202020204" pitchFamily="34" charset="0"/>
              </a:rPr>
              <a:t>(mycket länkningar) </a:t>
            </a: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Lättillgängligt</a:t>
            </a:r>
            <a:r>
              <a:rPr lang="sv-SE" dirty="0" smtClean="0">
                <a:latin typeface="Arial" panose="020B0604020202020204" pitchFamily="34" charset="0"/>
                <a:cs typeface="Arial" panose="020B0604020202020204" pitchFamily="34" charset="0"/>
              </a:rPr>
              <a:t> (datorn, läsplattan, mobilen, gör din egen PDF)</a:t>
            </a:r>
          </a:p>
          <a:p>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Uppdaterat</a:t>
            </a:r>
            <a:r>
              <a:rPr lang="sv-SE" dirty="0" smtClean="0">
                <a:latin typeface="Arial" panose="020B0604020202020204" pitchFamily="34" charset="0"/>
                <a:cs typeface="Arial" panose="020B0604020202020204" pitchFamily="34" charset="0"/>
              </a:rPr>
              <a:t> (behöver inte fundera kring om det handlar om information om nu gällande regler)</a:t>
            </a:r>
          </a:p>
          <a:p>
            <a:pPr marL="285750" indent="-285750">
              <a:buFont typeface="Arial" panose="020B0604020202020204" pitchFamily="34" charset="0"/>
              <a:buChar char="•"/>
            </a:pPr>
            <a:endParaRPr lang="sv-SE" dirty="0"/>
          </a:p>
        </p:txBody>
      </p:sp>
      <p:sp>
        <p:nvSpPr>
          <p:cNvPr id="5" name="textruta 4"/>
          <p:cNvSpPr txBox="1"/>
          <p:nvPr/>
        </p:nvSpPr>
        <p:spPr>
          <a:xfrm>
            <a:off x="330199" y="204952"/>
            <a:ext cx="8813801" cy="461665"/>
          </a:xfrm>
          <a:prstGeom prst="rect">
            <a:avLst/>
          </a:prstGeom>
          <a:noFill/>
        </p:spPr>
        <p:txBody>
          <a:bodyPr wrap="square" rtlCol="0">
            <a:spAutoFit/>
          </a:bodyPr>
          <a:lstStyle/>
          <a:p>
            <a:r>
              <a:rPr lang="sv-SE" sz="2400" dirty="0" smtClean="0">
                <a:latin typeface="Arial" panose="020B0604020202020204" pitchFamily="34" charset="0"/>
                <a:cs typeface="Arial" panose="020B0604020202020204" pitchFamily="34" charset="0"/>
              </a:rPr>
              <a:t>5 goda skäl att använda PBL kunskapsbanken</a:t>
            </a:r>
            <a:endParaRPr lang="sv-SE" sz="2400" dirty="0">
              <a:latin typeface="Arial" panose="020B0604020202020204" pitchFamily="34" charset="0"/>
              <a:cs typeface="Arial" panose="020B0604020202020204" pitchFamily="34" charset="0"/>
            </a:endParaRPr>
          </a:p>
        </p:txBody>
      </p:sp>
      <p:pic>
        <p:nvPicPr>
          <p:cNvPr id="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759" y="2910243"/>
            <a:ext cx="6120680" cy="347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723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verket">
  <a:themeElements>
    <a:clrScheme name="Boverket">
      <a:dk1>
        <a:sysClr val="windowText" lastClr="000000"/>
      </a:dk1>
      <a:lt1>
        <a:sysClr val="window" lastClr="FFFFFF"/>
      </a:lt1>
      <a:dk2>
        <a:srgbClr val="6C5545"/>
      </a:dk2>
      <a:lt2>
        <a:srgbClr val="F6E9C7"/>
      </a:lt2>
      <a:accent1>
        <a:srgbClr val="C4122F"/>
      </a:accent1>
      <a:accent2>
        <a:srgbClr val="BCBEC0"/>
      </a:accent2>
      <a:accent3>
        <a:srgbClr val="E8C453"/>
      </a:accent3>
      <a:accent4>
        <a:srgbClr val="F79548"/>
      </a:accent4>
      <a:accent5>
        <a:srgbClr val="6C5545"/>
      </a:accent5>
      <a:accent6>
        <a:srgbClr val="F6E9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Boverket grundmall 2015 - ny.potx" id="{1EE593AD-7A47-434F-93B6-D24B51616B4F}" vid="{B0131E19-2216-4475-9465-8AD7ACCABB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Boverket</Template>
  <TotalTime>958</TotalTime>
  <Words>1048</Words>
  <Application>Microsoft Office PowerPoint</Application>
  <PresentationFormat>Bildspel på skärmen (4:3)</PresentationFormat>
  <Paragraphs>120</Paragraphs>
  <Slides>19</Slides>
  <Notes>8</Notes>
  <HiddenSlides>0</HiddenSlides>
  <MMClips>0</MMClips>
  <ScaleCrop>false</ScaleCrop>
  <HeadingPairs>
    <vt:vector size="4" baseType="variant">
      <vt:variant>
        <vt:lpstr>Tema</vt:lpstr>
      </vt:variant>
      <vt:variant>
        <vt:i4>1</vt:i4>
      </vt:variant>
      <vt:variant>
        <vt:lpstr>Bildrubriker</vt:lpstr>
      </vt:variant>
      <vt:variant>
        <vt:i4>19</vt:i4>
      </vt:variant>
    </vt:vector>
  </HeadingPairs>
  <TitlesOfParts>
    <vt:vector size="20" baseType="lpstr">
      <vt:lpstr>Boverket</vt:lpstr>
      <vt:lpstr>Om regler, ny vägledning och webbutbildning  Yvonne Svensson, rättschef Cathrine Engström, projektledare</vt:lpstr>
      <vt:lpstr>Olika slags regler</vt:lpstr>
      <vt:lpstr>Allmänna råd</vt:lpstr>
      <vt:lpstr>Närmare om allmänna råd</vt:lpstr>
      <vt:lpstr>Närmare om allmänna råd</vt:lpstr>
      <vt:lpstr>Närmare om allmänna råd</vt:lpstr>
      <vt:lpstr>Vägledning</vt:lpstr>
      <vt:lpstr>PBL kunskapsbanken  handbok som innehåller vägledning     Använder du PBL kunskapsbanken? </vt:lpstr>
      <vt:lpstr>PowerPoint-presentation</vt:lpstr>
      <vt:lpstr>5 goda skäl att använda PBL kunskapsbanken</vt:lpstr>
      <vt:lpstr>PBL i vid bemärkelse</vt:lpstr>
      <vt:lpstr>Nya vägledningstexter om BBR/EKS</vt:lpstr>
      <vt:lpstr>PowerPoint-presentation</vt:lpstr>
      <vt:lpstr>Visa runt på PBL kunskapsbanken</vt:lpstr>
      <vt:lpstr>Exempel på vägledningstext om EKS</vt:lpstr>
      <vt:lpstr>Tyck gärna till om vägledningarna ….</vt:lpstr>
      <vt:lpstr>Marknadsföring av PBL kunskapsbanken</vt:lpstr>
      <vt:lpstr>Framtiden för PBL kunskapsbanken</vt:lpstr>
      <vt:lpstr>Webbutbildning</vt:lpstr>
    </vt:vector>
  </TitlesOfParts>
  <Company>Boverket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 dagen 27 september 2016</dc:title>
  <dc:creator>Magnusson, Lina</dc:creator>
  <cp:lastModifiedBy>Engström, Cathrine</cp:lastModifiedBy>
  <cp:revision>72</cp:revision>
  <cp:lastPrinted>2017-05-02T09:18:20Z</cp:lastPrinted>
  <dcterms:created xsi:type="dcterms:W3CDTF">2016-08-29T13:14:05Z</dcterms:created>
  <dcterms:modified xsi:type="dcterms:W3CDTF">2017-05-02T09:18:43Z</dcterms:modified>
</cp:coreProperties>
</file>